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6" r:id="rId3"/>
    <p:sldId id="264" r:id="rId4"/>
    <p:sldId id="269" r:id="rId5"/>
    <p:sldId id="263" r:id="rId6"/>
    <p:sldId id="262" r:id="rId7"/>
    <p:sldId id="261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84CD-1E85-4548-B2AF-EE97B3107E25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8BCF-E176-4679-B998-F27BEF120B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259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84CD-1E85-4548-B2AF-EE97B3107E25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8BCF-E176-4679-B998-F27BEF120B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021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84CD-1E85-4548-B2AF-EE97B3107E25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8BCF-E176-4679-B998-F27BEF120B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283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84CD-1E85-4548-B2AF-EE97B3107E25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8BCF-E176-4679-B998-F27BEF120B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770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84CD-1E85-4548-B2AF-EE97B3107E25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8BCF-E176-4679-B998-F27BEF120B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746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84CD-1E85-4548-B2AF-EE97B3107E25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8BCF-E176-4679-B998-F27BEF120B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52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84CD-1E85-4548-B2AF-EE97B3107E25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8BCF-E176-4679-B998-F27BEF120B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209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84CD-1E85-4548-B2AF-EE97B3107E25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8BCF-E176-4679-B998-F27BEF120B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915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84CD-1E85-4548-B2AF-EE97B3107E25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8BCF-E176-4679-B998-F27BEF120B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585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84CD-1E85-4548-B2AF-EE97B3107E25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8BCF-E176-4679-B998-F27BEF120B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566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684CD-1E85-4548-B2AF-EE97B3107E25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A8BCF-E176-4679-B998-F27BEF120B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15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684CD-1E85-4548-B2AF-EE97B3107E25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A8BCF-E176-4679-B998-F27BEF120B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6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8F6F7"/>
              </a:clrFrom>
              <a:clrTo>
                <a:srgbClr val="F8F6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" t="11757" r="4912" b="9636"/>
          <a:stretch/>
        </p:blipFill>
        <p:spPr>
          <a:xfrm>
            <a:off x="3227693" y="2647666"/>
            <a:ext cx="8331961" cy="4053386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002507" y="0"/>
            <a:ext cx="9048465" cy="2743200"/>
          </a:xfrm>
        </p:spPr>
        <p:txBody>
          <a:bodyPr>
            <a:noAutofit/>
          </a:bodyPr>
          <a:lstStyle/>
          <a:p>
            <a:pPr algn="ctr"/>
            <a:r>
              <a:rPr lang="ru-RU" sz="8000" b="1" i="1" dirty="0">
                <a:solidFill>
                  <a:srgbClr val="000099"/>
                </a:solidFill>
                <a:latin typeface="Gabriola" panose="04040605051002020D02" pitchFamily="82" charset="0"/>
              </a:rPr>
              <a:t>Год культурного </a:t>
            </a:r>
            <a:br>
              <a:rPr lang="ru-RU" sz="8000" b="1" i="1" dirty="0">
                <a:solidFill>
                  <a:srgbClr val="000099"/>
                </a:solidFill>
                <a:latin typeface="Gabriola" panose="04040605051002020D02" pitchFamily="82" charset="0"/>
              </a:rPr>
            </a:br>
            <a:r>
              <a:rPr lang="ru-RU" sz="8000" b="1" i="1" dirty="0">
                <a:solidFill>
                  <a:srgbClr val="000099"/>
                </a:solidFill>
                <a:latin typeface="Gabriola" panose="04040605051002020D02" pitchFamily="82" charset="0"/>
              </a:rPr>
              <a:t>наследия народов России</a:t>
            </a:r>
            <a:br>
              <a:rPr lang="ru-RU" sz="8000" b="1" i="1" dirty="0">
                <a:solidFill>
                  <a:srgbClr val="000099"/>
                </a:solidFill>
                <a:latin typeface="Gabriola" panose="04040605051002020D02" pitchFamily="82" charset="0"/>
              </a:rPr>
            </a:br>
            <a:r>
              <a:rPr lang="ru-RU" sz="3600" b="1" i="1" dirty="0">
                <a:solidFill>
                  <a:srgbClr val="FF0000"/>
                </a:solidFill>
                <a:latin typeface="Gabriola" panose="04040605051002020D02" pitchFamily="82" charset="0"/>
              </a:rPr>
              <a:t>апрель 2022 года</a:t>
            </a:r>
          </a:p>
        </p:txBody>
      </p:sp>
    </p:spTree>
    <p:extLst>
      <p:ext uri="{BB962C8B-B14F-4D97-AF65-F5344CB8AC3E}">
        <p14:creationId xmlns:p14="http://schemas.microsoft.com/office/powerpoint/2010/main" val="2072916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946710" y="4681183"/>
            <a:ext cx="5245290" cy="10781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chemeClr val="tx1"/>
                </a:solidFill>
                <a:latin typeface="Gabriola" panose="04040605051002020D02" pitchFamily="82" charset="0"/>
              </a:rPr>
              <a:t>Группа № 1 (2-3 года) </a:t>
            </a:r>
            <a:endParaRPr lang="ru-RU" sz="2800" b="1" i="1" dirty="0" smtClean="0">
              <a:solidFill>
                <a:schemeClr val="tx1"/>
              </a:solidFill>
              <a:latin typeface="Gabriola" panose="04040605051002020D02" pitchFamily="82" charset="0"/>
            </a:endParaRPr>
          </a:p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Игровая </a:t>
            </a:r>
            <a:r>
              <a:rPr lang="ru-RU" sz="2800" b="1" i="1" dirty="0">
                <a:solidFill>
                  <a:schemeClr val="tx1"/>
                </a:solidFill>
                <a:latin typeface="Gabriola" panose="04040605051002020D02" pitchFamily="82" charset="0"/>
              </a:rPr>
              <a:t>ситуация «Кто в тереме живёт».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" b="22985"/>
          <a:stretch/>
        </p:blipFill>
        <p:spPr>
          <a:xfrm>
            <a:off x="820207" y="1037503"/>
            <a:ext cx="4815137" cy="47218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51" b="13632"/>
          <a:stretch/>
        </p:blipFill>
        <p:spPr>
          <a:xfrm>
            <a:off x="6455551" y="805219"/>
            <a:ext cx="5149433" cy="38759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6680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40" y="17059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73254" y="453787"/>
            <a:ext cx="5909480" cy="15797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Настольный театр по русским народным сказкам «Репка» и «Колобок»</a:t>
            </a:r>
            <a:endParaRPr lang="ru-RU" sz="3200" b="1" i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49" y="992874"/>
            <a:ext cx="5550089" cy="41625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069" y="2260410"/>
            <a:ext cx="5470701" cy="41030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483952" y="5155441"/>
            <a:ext cx="3224526" cy="1207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chemeClr val="tx1"/>
                </a:solidFill>
                <a:latin typeface="Gabriola" panose="04040605051002020D02" pitchFamily="82" charset="0"/>
              </a:rPr>
              <a:t>Группа № 2 (5-6 лет</a:t>
            </a:r>
            <a:r>
              <a:rPr lang="ru-RU" sz="2800" b="1" i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261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662"/>
          <a:stretch/>
        </p:blipFill>
        <p:spPr>
          <a:xfrm>
            <a:off x="1965074" y="780518"/>
            <a:ext cx="9810616" cy="39919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166280" y="4899546"/>
            <a:ext cx="8730017" cy="11873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chemeClr val="tx1"/>
                </a:solidFill>
                <a:latin typeface="Gabriola" panose="04040605051002020D02" pitchFamily="82" charset="0"/>
              </a:rPr>
              <a:t>Группа № 2 (5-6 лет</a:t>
            </a:r>
            <a:r>
              <a:rPr lang="ru-RU" sz="2800" b="1" i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)</a:t>
            </a:r>
          </a:p>
          <a:p>
            <a:pPr algn="ctr"/>
            <a:r>
              <a:rPr lang="ru-RU" sz="2800" b="1" i="1" dirty="0">
                <a:solidFill>
                  <a:schemeClr val="tx1"/>
                </a:solidFill>
                <a:latin typeface="Gabriola" panose="04040605051002020D02" pitchFamily="82" charset="0"/>
              </a:rPr>
              <a:t>Подгрупповое занятие по социально-бытовой ориентировке </a:t>
            </a:r>
            <a:r>
              <a:rPr lang="ru-RU" sz="2800" b="1" i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«</a:t>
            </a:r>
          </a:p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Великая </a:t>
            </a:r>
            <a:r>
              <a:rPr lang="ru-RU" sz="2800" b="1" i="1" dirty="0">
                <a:solidFill>
                  <a:schemeClr val="tx1"/>
                </a:solidFill>
                <a:latin typeface="Gabriola" panose="04040605051002020D02" pitchFamily="82" charset="0"/>
              </a:rPr>
              <a:t>Пасха"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6" r="10783"/>
          <a:stretch/>
        </p:blipFill>
        <p:spPr>
          <a:xfrm>
            <a:off x="13444" y="2550362"/>
            <a:ext cx="3916907" cy="410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15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71351" y="887105"/>
            <a:ext cx="8183855" cy="1460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i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Беседа </a:t>
            </a:r>
            <a:r>
              <a:rPr lang="ru-RU" sz="3000" b="1" i="1" dirty="0">
                <a:solidFill>
                  <a:schemeClr val="tx1"/>
                </a:solidFill>
                <a:latin typeface="Gabriola" panose="04040605051002020D02" pitchFamily="82" charset="0"/>
              </a:rPr>
              <a:t>«Мальчики да девочки, свечечки да </a:t>
            </a:r>
            <a:r>
              <a:rPr lang="ru-RU" sz="3000" b="1" i="1" dirty="0" err="1">
                <a:solidFill>
                  <a:schemeClr val="tx1"/>
                </a:solidFill>
                <a:latin typeface="Gabriola" panose="04040605051002020D02" pitchFamily="82" charset="0"/>
              </a:rPr>
              <a:t>вербочки</a:t>
            </a:r>
            <a:r>
              <a:rPr lang="ru-RU" sz="3000" b="1" i="1" dirty="0">
                <a:solidFill>
                  <a:schemeClr val="tx1"/>
                </a:solidFill>
                <a:latin typeface="Gabriola" panose="04040605051002020D02" pitchFamily="82" charset="0"/>
              </a:rPr>
              <a:t> понесли домой</a:t>
            </a:r>
            <a:r>
              <a:rPr lang="ru-RU" sz="3000" b="1" i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». Изготовление </a:t>
            </a:r>
            <a:r>
              <a:rPr lang="ru-RU" sz="3000" b="1" i="1" dirty="0">
                <a:solidFill>
                  <a:schemeClr val="tx1"/>
                </a:solidFill>
                <a:latin typeface="Gabriola" panose="04040605051002020D02" pitchFamily="82" charset="0"/>
              </a:rPr>
              <a:t>картин с веточками вербы (</a:t>
            </a:r>
            <a:r>
              <a:rPr lang="ru-RU" sz="3000" b="1" i="1" dirty="0" err="1">
                <a:solidFill>
                  <a:schemeClr val="tx1"/>
                </a:solidFill>
                <a:latin typeface="Gabriola" panose="04040605051002020D02" pitchFamily="82" charset="0"/>
              </a:rPr>
              <a:t>пластилинография</a:t>
            </a:r>
            <a:r>
              <a:rPr lang="ru-RU" sz="3000" b="1" i="1" dirty="0">
                <a:solidFill>
                  <a:schemeClr val="tx1"/>
                </a:solidFill>
                <a:latin typeface="Gabriola" panose="04040605051002020D02" pitchFamily="82" charset="0"/>
              </a:rPr>
              <a:t>)</a:t>
            </a:r>
          </a:p>
          <a:p>
            <a:pPr algn="ctr"/>
            <a:endParaRPr lang="ru-RU" sz="3200" b="1" i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79" r="11437" b="8458"/>
          <a:stretch/>
        </p:blipFill>
        <p:spPr>
          <a:xfrm>
            <a:off x="301717" y="268383"/>
            <a:ext cx="3610183" cy="36667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28" b="9055"/>
          <a:stretch/>
        </p:blipFill>
        <p:spPr>
          <a:xfrm>
            <a:off x="4128218" y="2101755"/>
            <a:ext cx="3589361" cy="36667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8" r="9050" b="8059"/>
          <a:stretch/>
        </p:blipFill>
        <p:spPr>
          <a:xfrm>
            <a:off x="8029180" y="2950576"/>
            <a:ext cx="3699047" cy="36583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8339615" y="2236390"/>
            <a:ext cx="3852385" cy="7141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chemeClr val="tx1"/>
                </a:solidFill>
                <a:latin typeface="Gabriola" panose="04040605051002020D02" pitchFamily="82" charset="0"/>
              </a:rPr>
              <a:t>Группа № 3 (6-7 лет</a:t>
            </a:r>
            <a:r>
              <a:rPr lang="ru-RU" sz="2800" b="1" i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)</a:t>
            </a:r>
          </a:p>
          <a:p>
            <a:pPr algn="ctr"/>
            <a:endParaRPr lang="ru-RU" sz="2800" b="1" i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3579" r="13246" b="11873"/>
          <a:stretch/>
        </p:blipFill>
        <p:spPr>
          <a:xfrm>
            <a:off x="723672" y="3383553"/>
            <a:ext cx="2680874" cy="332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11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710984" y="583442"/>
            <a:ext cx="3330053" cy="10133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chemeClr val="tx1"/>
                </a:solidFill>
                <a:latin typeface="Gabriola" panose="04040605051002020D02" pitchFamily="82" charset="0"/>
              </a:rPr>
              <a:t>Группа № 4 (1,5 – 2 года</a:t>
            </a:r>
            <a:r>
              <a:rPr lang="ru-RU" sz="2800" b="1" i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2" t="12536" r="6926" b="18011"/>
          <a:stretch/>
        </p:blipFill>
        <p:spPr>
          <a:xfrm>
            <a:off x="315463" y="866633"/>
            <a:ext cx="3902477" cy="41523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7" b="20598"/>
          <a:stretch/>
        </p:blipFill>
        <p:spPr>
          <a:xfrm>
            <a:off x="6727008" y="2096637"/>
            <a:ext cx="5027972" cy="34153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67998" y="5018964"/>
            <a:ext cx="4276299" cy="13545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«Матрёшка в гостях у детей»</a:t>
            </a:r>
            <a:endParaRPr lang="ru-RU" sz="3200" b="1" i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076" y="878518"/>
            <a:ext cx="2031937" cy="382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16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44704" y="317686"/>
            <a:ext cx="7647296" cy="12741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chemeClr val="tx1"/>
                </a:solidFill>
                <a:latin typeface="Gabriola" panose="04040605051002020D02" pitchFamily="82" charset="0"/>
              </a:rPr>
              <a:t>Группа № 6 (5-6 </a:t>
            </a:r>
            <a:r>
              <a:rPr lang="ru-RU" sz="2800" b="1" i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лет)</a:t>
            </a:r>
          </a:p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Изобразительная деятельность «Украсим сарафан Матрёшке»</a:t>
            </a:r>
            <a:endParaRPr lang="ru-RU" sz="2800" b="1" i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21" y="481460"/>
            <a:ext cx="3971783" cy="52957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156" y="1591858"/>
            <a:ext cx="3825922" cy="49598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098" y="2699601"/>
            <a:ext cx="2319663" cy="404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32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208</TotalTime>
  <Words>110</Words>
  <Application>Microsoft Office PowerPoint</Application>
  <PresentationFormat>Широкоэкранный</PresentationFormat>
  <Paragraphs>14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Gabriola</vt:lpstr>
      <vt:lpstr>Тема Office</vt:lpstr>
      <vt:lpstr>Год культурного  наследия народов России апрель 2022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 культурного  наследия народов России апрель 2022 года</dc:title>
  <dc:creator>user</dc:creator>
  <cp:lastModifiedBy>user</cp:lastModifiedBy>
  <cp:revision>4</cp:revision>
  <dcterms:created xsi:type="dcterms:W3CDTF">2022-04-24T04:38:52Z</dcterms:created>
  <dcterms:modified xsi:type="dcterms:W3CDTF">2022-04-24T11:21:04Z</dcterms:modified>
</cp:coreProperties>
</file>